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69" r:id="rId6"/>
    <p:sldId id="261" r:id="rId7"/>
    <p:sldId id="262" r:id="rId8"/>
    <p:sldId id="263" r:id="rId9"/>
    <p:sldId id="264" r:id="rId10"/>
    <p:sldId id="265" r:id="rId11"/>
    <p:sldId id="270" r:id="rId12"/>
    <p:sldId id="266" r:id="rId13"/>
    <p:sldId id="271"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4"/>
  </p:normalViewPr>
  <p:slideViewPr>
    <p:cSldViewPr snapToGrid="0">
      <p:cViewPr varScale="1">
        <p:scale>
          <a:sx n="121" d="100"/>
          <a:sy n="121" d="100"/>
        </p:scale>
        <p:origin x="3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3/26/25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96027F-7875-4030-9381-8BD8C4F21935}" type="datetimeFigureOut">
              <a:rPr lang="en-US" dirty="0"/>
              <a:t>3/26/25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4509A250-FF31-4206-8172-F9D3106AACB1}" type="datetimeFigureOut">
              <a:rPr lang="en-US" dirty="0"/>
              <a:t>3/26/25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3/26/25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3/26/25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5F773-37AE-2AC1-309E-E025C1726C40}"/>
              </a:ext>
            </a:extLst>
          </p:cNvPr>
          <p:cNvSpPr>
            <a:spLocks noGrp="1"/>
          </p:cNvSpPr>
          <p:nvPr>
            <p:ph type="ctrTitle"/>
          </p:nvPr>
        </p:nvSpPr>
        <p:spPr/>
        <p:txBody>
          <a:bodyPr/>
          <a:lstStyle/>
          <a:p>
            <a:pPr algn="ctr"/>
            <a:r>
              <a:rPr lang="tr-TR" dirty="0">
                <a:latin typeface="AkayaKanadaka" panose="02010502080401010103" pitchFamily="2" charset="0"/>
                <a:ea typeface="Nanum Pen Script" panose="03040600000000000000" pitchFamily="66" charset="-127"/>
                <a:cs typeface="AkayaKanadaka" panose="02010502080401010103" pitchFamily="2" charset="0"/>
              </a:rPr>
              <a:t>HARİTA KADASTRO BÖLÜMÜ</a:t>
            </a:r>
          </a:p>
        </p:txBody>
      </p:sp>
      <p:sp>
        <p:nvSpPr>
          <p:cNvPr id="5" name="Alt Başlık 4">
            <a:extLst>
              <a:ext uri="{FF2B5EF4-FFF2-40B4-BE49-F238E27FC236}">
                <a16:creationId xmlns:a16="http://schemas.microsoft.com/office/drawing/2014/main" id="{37285A6A-1A06-BE08-473C-9724F1F2B456}"/>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26679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2E69A3-8862-2AE1-FB9D-94EB50F1CB59}"/>
              </a:ext>
            </a:extLst>
          </p:cNvPr>
          <p:cNvSpPr>
            <a:spLocks noGrp="1"/>
          </p:cNvSpPr>
          <p:nvPr>
            <p:ph type="title"/>
          </p:nvPr>
        </p:nvSpPr>
        <p:spPr/>
        <p:txBody>
          <a:bodyPr/>
          <a:lstStyle/>
          <a:p>
            <a:r>
              <a:rPr lang="tr-TR" b="1" dirty="0">
                <a:latin typeface="AkayaKanadaka" panose="02010502080401010103" pitchFamily="2" charset="0"/>
                <a:cs typeface="AkayaKanadaka" panose="02010502080401010103" pitchFamily="2" charset="0"/>
              </a:rPr>
              <a:t>Bölümümüzde Kullanılan Aletler</a:t>
            </a:r>
          </a:p>
        </p:txBody>
      </p:sp>
      <p:pic>
        <p:nvPicPr>
          <p:cNvPr id="5" name="İçerik Yer Tutucusu 4">
            <a:extLst>
              <a:ext uri="{FF2B5EF4-FFF2-40B4-BE49-F238E27FC236}">
                <a16:creationId xmlns:a16="http://schemas.microsoft.com/office/drawing/2014/main" id="{5E1DE681-6865-5AB1-63CF-EDCEC9BFE85B}"/>
              </a:ext>
            </a:extLst>
          </p:cNvPr>
          <p:cNvPicPr>
            <a:picLocks noGrp="1" noChangeAspect="1"/>
          </p:cNvPicPr>
          <p:nvPr>
            <p:ph idx="1"/>
          </p:nvPr>
        </p:nvPicPr>
        <p:blipFill>
          <a:blip r:embed="rId2"/>
          <a:stretch>
            <a:fillRect/>
          </a:stretch>
        </p:blipFill>
        <p:spPr>
          <a:xfrm>
            <a:off x="2572091" y="1047879"/>
            <a:ext cx="5887444" cy="5239725"/>
          </a:xfrm>
        </p:spPr>
      </p:pic>
    </p:spTree>
    <p:extLst>
      <p:ext uri="{BB962C8B-B14F-4D97-AF65-F5344CB8AC3E}">
        <p14:creationId xmlns:p14="http://schemas.microsoft.com/office/powerpoint/2010/main" val="285040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05FB2D-5C6F-4999-9D74-EF42CFCCD65F}"/>
              </a:ext>
            </a:extLst>
          </p:cNvPr>
          <p:cNvSpPr>
            <a:spLocks noGrp="1"/>
          </p:cNvSpPr>
          <p:nvPr>
            <p:ph type="title"/>
          </p:nvPr>
        </p:nvSpPr>
        <p:spPr>
          <a:xfrm>
            <a:off x="906187" y="463229"/>
            <a:ext cx="9404723" cy="1400530"/>
          </a:xfrm>
        </p:spPr>
        <p:txBody>
          <a:bodyPr/>
          <a:lstStyle/>
          <a:p>
            <a:r>
              <a:rPr lang="tr-TR" b="1" dirty="0">
                <a:latin typeface="AkayaKanadaka" panose="02010502080401010103" pitchFamily="2" charset="0"/>
                <a:cs typeface="AkayaKanadaka" panose="02010502080401010103" pitchFamily="2" charset="0"/>
              </a:rPr>
              <a:t>Bölümümüzde Kullanılan Aletler</a:t>
            </a:r>
            <a:endParaRPr lang="tr-TR" dirty="0"/>
          </a:p>
        </p:txBody>
      </p:sp>
      <p:pic>
        <p:nvPicPr>
          <p:cNvPr id="4" name="İçerik Yer Tutucusu 3">
            <a:extLst>
              <a:ext uri="{FF2B5EF4-FFF2-40B4-BE49-F238E27FC236}">
                <a16:creationId xmlns:a16="http://schemas.microsoft.com/office/drawing/2014/main" id="{DCEC8187-CC0A-F27C-B3F2-7EA772C2DBBB}"/>
              </a:ext>
            </a:extLst>
          </p:cNvPr>
          <p:cNvPicPr>
            <a:picLocks noGrp="1" noChangeAspect="1"/>
          </p:cNvPicPr>
          <p:nvPr>
            <p:ph idx="1"/>
          </p:nvPr>
        </p:nvPicPr>
        <p:blipFill>
          <a:blip r:embed="rId2"/>
          <a:stretch>
            <a:fillRect/>
          </a:stretch>
        </p:blipFill>
        <p:spPr>
          <a:xfrm>
            <a:off x="1758390" y="1324304"/>
            <a:ext cx="7700319" cy="4825590"/>
          </a:xfrm>
          <a:prstGeom prst="rect">
            <a:avLst/>
          </a:prstGeom>
        </p:spPr>
      </p:pic>
    </p:spTree>
    <p:extLst>
      <p:ext uri="{BB962C8B-B14F-4D97-AF65-F5344CB8AC3E}">
        <p14:creationId xmlns:p14="http://schemas.microsoft.com/office/powerpoint/2010/main" val="86325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CDE99E-3E24-C11F-F35B-CE8FE75CD57A}"/>
              </a:ext>
            </a:extLst>
          </p:cNvPr>
          <p:cNvSpPr>
            <a:spLocks noGrp="1"/>
          </p:cNvSpPr>
          <p:nvPr>
            <p:ph type="title"/>
          </p:nvPr>
        </p:nvSpPr>
        <p:spPr/>
        <p:txBody>
          <a:bodyPr/>
          <a:lstStyle/>
          <a:p>
            <a:r>
              <a:rPr lang="tr-TR" b="1" dirty="0">
                <a:latin typeface="AkayaKanadaka" panose="02010502080401010103" pitchFamily="2" charset="0"/>
                <a:cs typeface="AkayaKanadaka" panose="02010502080401010103" pitchFamily="2" charset="0"/>
              </a:rPr>
              <a:t>Yapılan Çalışmalar</a:t>
            </a:r>
          </a:p>
        </p:txBody>
      </p:sp>
      <p:pic>
        <p:nvPicPr>
          <p:cNvPr id="5" name="İçerik Yer Tutucusu 4">
            <a:extLst>
              <a:ext uri="{FF2B5EF4-FFF2-40B4-BE49-F238E27FC236}">
                <a16:creationId xmlns:a16="http://schemas.microsoft.com/office/drawing/2014/main" id="{43AC300A-E6F7-0F3E-B06C-E22D47B9F161}"/>
              </a:ext>
            </a:extLst>
          </p:cNvPr>
          <p:cNvPicPr>
            <a:picLocks noGrp="1" noChangeAspect="1"/>
          </p:cNvPicPr>
          <p:nvPr>
            <p:ph idx="1"/>
          </p:nvPr>
        </p:nvPicPr>
        <p:blipFill>
          <a:blip r:embed="rId2"/>
          <a:stretch>
            <a:fillRect/>
          </a:stretch>
        </p:blipFill>
        <p:spPr>
          <a:xfrm>
            <a:off x="766290" y="1152983"/>
            <a:ext cx="5098482" cy="4836045"/>
          </a:xfrm>
        </p:spPr>
      </p:pic>
      <p:pic>
        <p:nvPicPr>
          <p:cNvPr id="7" name="Resim 6">
            <a:extLst>
              <a:ext uri="{FF2B5EF4-FFF2-40B4-BE49-F238E27FC236}">
                <a16:creationId xmlns:a16="http://schemas.microsoft.com/office/drawing/2014/main" id="{6538AD25-0092-9CE3-436E-F73DE620D4C9}"/>
              </a:ext>
            </a:extLst>
          </p:cNvPr>
          <p:cNvPicPr>
            <a:picLocks noChangeAspect="1"/>
          </p:cNvPicPr>
          <p:nvPr/>
        </p:nvPicPr>
        <p:blipFill>
          <a:blip r:embed="rId3"/>
          <a:stretch>
            <a:fillRect/>
          </a:stretch>
        </p:blipFill>
        <p:spPr>
          <a:xfrm>
            <a:off x="6096000" y="1152983"/>
            <a:ext cx="5644056" cy="4876800"/>
          </a:xfrm>
          <a:prstGeom prst="rect">
            <a:avLst/>
          </a:prstGeom>
        </p:spPr>
      </p:pic>
    </p:spTree>
    <p:extLst>
      <p:ext uri="{BB962C8B-B14F-4D97-AF65-F5344CB8AC3E}">
        <p14:creationId xmlns:p14="http://schemas.microsoft.com/office/powerpoint/2010/main" val="122392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EAC0E4-F1FD-3E08-D17F-8100CFAAF714}"/>
              </a:ext>
            </a:extLst>
          </p:cNvPr>
          <p:cNvSpPr>
            <a:spLocks noGrp="1"/>
          </p:cNvSpPr>
          <p:nvPr>
            <p:ph type="title"/>
          </p:nvPr>
        </p:nvSpPr>
        <p:spPr/>
        <p:txBody>
          <a:bodyPr/>
          <a:lstStyle/>
          <a:p>
            <a:r>
              <a:rPr lang="tr-TR" b="1" dirty="0">
                <a:latin typeface="AkayaKanadaka" panose="02010502080401010103" pitchFamily="2" charset="0"/>
                <a:cs typeface="AkayaKanadaka" panose="02010502080401010103" pitchFamily="2" charset="0"/>
              </a:rPr>
              <a:t>Yapılan Çalışmalar</a:t>
            </a:r>
            <a:endParaRPr lang="tr-TR" dirty="0"/>
          </a:p>
        </p:txBody>
      </p:sp>
      <p:pic>
        <p:nvPicPr>
          <p:cNvPr id="5" name="İçerik Yer Tutucusu 4">
            <a:extLst>
              <a:ext uri="{FF2B5EF4-FFF2-40B4-BE49-F238E27FC236}">
                <a16:creationId xmlns:a16="http://schemas.microsoft.com/office/drawing/2014/main" id="{F236FB99-B593-3663-232C-6B7840B1C9C8}"/>
              </a:ext>
            </a:extLst>
          </p:cNvPr>
          <p:cNvPicPr>
            <a:picLocks noGrp="1" noChangeAspect="1"/>
          </p:cNvPicPr>
          <p:nvPr>
            <p:ph idx="1"/>
          </p:nvPr>
        </p:nvPicPr>
        <p:blipFill>
          <a:blip r:embed="rId2"/>
          <a:stretch>
            <a:fillRect/>
          </a:stretch>
        </p:blipFill>
        <p:spPr>
          <a:xfrm>
            <a:off x="646111" y="1267787"/>
            <a:ext cx="4756205" cy="5041048"/>
          </a:xfrm>
        </p:spPr>
      </p:pic>
      <p:pic>
        <p:nvPicPr>
          <p:cNvPr id="7" name="Resim 6">
            <a:extLst>
              <a:ext uri="{FF2B5EF4-FFF2-40B4-BE49-F238E27FC236}">
                <a16:creationId xmlns:a16="http://schemas.microsoft.com/office/drawing/2014/main" id="{523F203A-D503-9661-CA1E-FAB836915262}"/>
              </a:ext>
            </a:extLst>
          </p:cNvPr>
          <p:cNvPicPr>
            <a:picLocks noChangeAspect="1"/>
          </p:cNvPicPr>
          <p:nvPr/>
        </p:nvPicPr>
        <p:blipFill>
          <a:blip r:embed="rId3"/>
          <a:stretch>
            <a:fillRect/>
          </a:stretch>
        </p:blipFill>
        <p:spPr>
          <a:xfrm>
            <a:off x="5496910" y="1267787"/>
            <a:ext cx="5318236" cy="5041048"/>
          </a:xfrm>
          <a:prstGeom prst="rect">
            <a:avLst/>
          </a:prstGeom>
        </p:spPr>
      </p:pic>
    </p:spTree>
    <p:extLst>
      <p:ext uri="{BB962C8B-B14F-4D97-AF65-F5344CB8AC3E}">
        <p14:creationId xmlns:p14="http://schemas.microsoft.com/office/powerpoint/2010/main" val="344934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226C1C-68F3-D2B2-EDB0-4D7AD485822B}"/>
              </a:ext>
            </a:extLst>
          </p:cNvPr>
          <p:cNvSpPr>
            <a:spLocks noGrp="1"/>
          </p:cNvSpPr>
          <p:nvPr>
            <p:ph type="title"/>
          </p:nvPr>
        </p:nvSpPr>
        <p:spPr>
          <a:xfrm>
            <a:off x="252249" y="609601"/>
            <a:ext cx="10131972" cy="924137"/>
          </a:xfrm>
        </p:spPr>
        <p:txBody>
          <a:bodyPr/>
          <a:lstStyle/>
          <a:p>
            <a:r>
              <a:rPr lang="tr-TR" sz="4000" b="1" dirty="0">
                <a:latin typeface="AkayaKanadaka" panose="02010502080401010103" pitchFamily="2" charset="0"/>
                <a:cs typeface="AkayaKanadaka" panose="02010502080401010103" pitchFamily="2" charset="0"/>
              </a:rPr>
              <a:t>Neden Harita Kadastro Bölümünü Seçmelisin?</a:t>
            </a:r>
          </a:p>
        </p:txBody>
      </p:sp>
      <p:sp>
        <p:nvSpPr>
          <p:cNvPr id="3" name="İçerik Yer Tutucusu 2">
            <a:extLst>
              <a:ext uri="{FF2B5EF4-FFF2-40B4-BE49-F238E27FC236}">
                <a16:creationId xmlns:a16="http://schemas.microsoft.com/office/drawing/2014/main" id="{D2B7824D-2D13-F962-F008-CEC37C632B01}"/>
              </a:ext>
            </a:extLst>
          </p:cNvPr>
          <p:cNvSpPr>
            <a:spLocks noGrp="1"/>
          </p:cNvSpPr>
          <p:nvPr>
            <p:ph idx="1"/>
          </p:nvPr>
        </p:nvSpPr>
        <p:spPr>
          <a:xfrm>
            <a:off x="252248" y="1191069"/>
            <a:ext cx="11803117" cy="4195481"/>
          </a:xfrm>
        </p:spPr>
        <p:txBody>
          <a:bodyPr/>
          <a:lstStyle/>
          <a:p>
            <a:r>
              <a:rPr lang="tr-TR" dirty="0"/>
              <a:t>Teknik bir bölümde okuyup Teknisyen olmak istiyorsan, </a:t>
            </a:r>
          </a:p>
          <a:p>
            <a:r>
              <a:rPr lang="tr-TR" dirty="0"/>
              <a:t>Arazi çalışmalarını, hesaplamayı, alet kullanımını ve çizim yapmayı seviyorsan, </a:t>
            </a:r>
          </a:p>
          <a:p>
            <a:r>
              <a:rPr lang="tr-TR" dirty="0"/>
              <a:t>Eğitim süresince yalnızca bilgi temelli sınıflarda değil arazide (okul bahçesinde, teknik gezilerde) eğlenerek öğrenmek istiyorsan,</a:t>
            </a:r>
          </a:p>
          <a:p>
            <a:r>
              <a:rPr lang="tr-TR" dirty="0"/>
              <a:t>Mezun olduğunda Bilecik’te bu işi bilen sayılı kişilerden olup aranan eleman olmak istiyorsan,</a:t>
            </a:r>
          </a:p>
          <a:p>
            <a:r>
              <a:rPr lang="tr-TR" dirty="0"/>
              <a:t>Çağın teknolojik gelişmelerinden faydalanarak geleceği tasarlayan ekiplerin içerisine katılmak istiyorsan, </a:t>
            </a:r>
          </a:p>
          <a:p>
            <a:endParaRPr lang="tr-TR" dirty="0"/>
          </a:p>
          <a:p>
            <a:pPr marL="0" indent="0">
              <a:buNone/>
            </a:pPr>
            <a:r>
              <a:rPr lang="tr-TR" dirty="0"/>
              <a:t>                       seni de aramıza bekleriz…</a:t>
            </a:r>
          </a:p>
        </p:txBody>
      </p:sp>
      <p:sp>
        <p:nvSpPr>
          <p:cNvPr id="4" name="Metin kutusu 3">
            <a:extLst>
              <a:ext uri="{FF2B5EF4-FFF2-40B4-BE49-F238E27FC236}">
                <a16:creationId xmlns:a16="http://schemas.microsoft.com/office/drawing/2014/main" id="{A7CAE02B-EDE8-F091-B9C3-57F390AF2320}"/>
              </a:ext>
            </a:extLst>
          </p:cNvPr>
          <p:cNvSpPr txBox="1"/>
          <p:nvPr/>
        </p:nvSpPr>
        <p:spPr>
          <a:xfrm>
            <a:off x="9288408" y="5986789"/>
            <a:ext cx="2191626" cy="523220"/>
          </a:xfrm>
          <a:prstGeom prst="rect">
            <a:avLst/>
          </a:prstGeom>
          <a:noFill/>
        </p:spPr>
        <p:txBody>
          <a:bodyPr wrap="none" rtlCol="0">
            <a:spAutoFit/>
          </a:bodyPr>
          <a:lstStyle/>
          <a:p>
            <a:r>
              <a:rPr lang="tr-TR" sz="2800" b="1" dirty="0">
                <a:solidFill>
                  <a:srgbClr val="FF0000"/>
                </a:solidFill>
                <a:latin typeface="AkayaKanadaka" panose="02010502080401010103" pitchFamily="2" charset="0"/>
                <a:cs typeface="AkayaKanadaka" panose="02010502080401010103" pitchFamily="2" charset="0"/>
              </a:rPr>
              <a:t>Teşekkürler…</a:t>
            </a:r>
          </a:p>
        </p:txBody>
      </p:sp>
    </p:spTree>
    <p:extLst>
      <p:ext uri="{BB962C8B-B14F-4D97-AF65-F5344CB8AC3E}">
        <p14:creationId xmlns:p14="http://schemas.microsoft.com/office/powerpoint/2010/main" val="33285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25FC9C-BA41-79D2-E7A4-1BADA3546765}"/>
              </a:ext>
            </a:extLst>
          </p:cNvPr>
          <p:cNvSpPr>
            <a:spLocks noGrp="1"/>
          </p:cNvSpPr>
          <p:nvPr>
            <p:ph type="title"/>
          </p:nvPr>
        </p:nvSpPr>
        <p:spPr>
          <a:xfrm>
            <a:off x="701428" y="704967"/>
            <a:ext cx="10789143" cy="829544"/>
          </a:xfrm>
        </p:spPr>
        <p:txBody>
          <a:bodyPr/>
          <a:lstStyle/>
          <a:p>
            <a:r>
              <a:rPr lang="tr-TR" sz="4000" dirty="0">
                <a:latin typeface="AkayaKanadaka" panose="02010502080401010103" pitchFamily="2" charset="0"/>
                <a:cs typeface="AkayaKanadaka" panose="02010502080401010103" pitchFamily="2" charset="0"/>
              </a:rPr>
              <a:t>Harita Kadastro Bölümünün Genel Özellikleri</a:t>
            </a:r>
          </a:p>
        </p:txBody>
      </p:sp>
      <p:sp>
        <p:nvSpPr>
          <p:cNvPr id="3" name="İçerik Yer Tutucusu 2">
            <a:extLst>
              <a:ext uri="{FF2B5EF4-FFF2-40B4-BE49-F238E27FC236}">
                <a16:creationId xmlns:a16="http://schemas.microsoft.com/office/drawing/2014/main" id="{9BC5DABF-5494-2234-F25C-5C90EC4975A5}"/>
              </a:ext>
            </a:extLst>
          </p:cNvPr>
          <p:cNvSpPr>
            <a:spLocks noGrp="1"/>
          </p:cNvSpPr>
          <p:nvPr>
            <p:ph idx="1"/>
          </p:nvPr>
        </p:nvSpPr>
        <p:spPr>
          <a:xfrm>
            <a:off x="735725" y="1836682"/>
            <a:ext cx="9293108" cy="3807373"/>
          </a:xfrm>
        </p:spPr>
        <p:txBody>
          <a:bodyPr>
            <a:normAutofit lnSpcReduction="10000"/>
          </a:bodyPr>
          <a:lstStyle/>
          <a:p>
            <a:r>
              <a:rPr lang="tr-TR" dirty="0"/>
              <a:t>Bölümümüz okulumuzdaki 4 bölümden biridir. 2021 yılında kurulan bölümümüz 2024-2025 yılında ilk mezunlarını verecektir. </a:t>
            </a:r>
          </a:p>
          <a:p>
            <a:r>
              <a:rPr lang="tr-TR" dirty="0"/>
              <a:t>Bölümümüzde 10-11 ve 12. sınıf kademelerinde ortalama 10 öğrenciye eğitim verilmektedir.</a:t>
            </a:r>
          </a:p>
          <a:p>
            <a:r>
              <a:rPr lang="tr-TR" dirty="0"/>
              <a:t>Bölümümüzün 1 Çizim Atölyesi ve 1 Bilgisayar Laboratuvarı bulunmaktadır. </a:t>
            </a:r>
          </a:p>
          <a:p>
            <a:r>
              <a:rPr lang="tr-TR" dirty="0"/>
              <a:t>Mesleğin gerektiği ölçüm cihazları Total Station, </a:t>
            </a:r>
            <a:r>
              <a:rPr lang="tr-TR" dirty="0" err="1"/>
              <a:t>Nivo</a:t>
            </a:r>
            <a:r>
              <a:rPr lang="tr-TR" dirty="0"/>
              <a:t>, GPS aletlerimiz ve çizim ekipmanlarımız mevcuttur.</a:t>
            </a:r>
          </a:p>
          <a:p>
            <a:r>
              <a:rPr lang="tr-TR" dirty="0"/>
              <a:t>Bölümümüzde 2 öğretmen ile eğitim verilmektedir. </a:t>
            </a:r>
          </a:p>
          <a:p>
            <a:r>
              <a:rPr lang="tr-TR" dirty="0"/>
              <a:t>Öğretmenlerimiz sektörün içerisinden gelen Harita Kadastro Mühendisleridir.</a:t>
            </a:r>
          </a:p>
          <a:p>
            <a:pPr marL="0" indent="0">
              <a:buNone/>
            </a:pPr>
            <a:endParaRPr lang="tr-TR" dirty="0"/>
          </a:p>
        </p:txBody>
      </p:sp>
    </p:spTree>
    <p:extLst>
      <p:ext uri="{BB962C8B-B14F-4D97-AF65-F5344CB8AC3E}">
        <p14:creationId xmlns:p14="http://schemas.microsoft.com/office/powerpoint/2010/main" val="127817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6F98F7-088A-DFBE-90E1-98600067260F}"/>
              </a:ext>
            </a:extLst>
          </p:cNvPr>
          <p:cNvSpPr>
            <a:spLocks noGrp="1"/>
          </p:cNvSpPr>
          <p:nvPr>
            <p:ph type="title"/>
          </p:nvPr>
        </p:nvSpPr>
        <p:spPr>
          <a:xfrm>
            <a:off x="1146369" y="725987"/>
            <a:ext cx="9404723" cy="1400530"/>
          </a:xfrm>
        </p:spPr>
        <p:txBody>
          <a:bodyPr/>
          <a:lstStyle/>
          <a:p>
            <a:r>
              <a:rPr lang="tr-TR" sz="4400" dirty="0">
                <a:latin typeface="AkayaKanadaka" panose="02010502080401010103" pitchFamily="2" charset="0"/>
                <a:cs typeface="AkayaKanadaka" panose="02010502080401010103" pitchFamily="2" charset="0"/>
              </a:rPr>
              <a:t>Harita Tapu Kadastro Tarihçesi</a:t>
            </a:r>
          </a:p>
        </p:txBody>
      </p:sp>
      <p:sp>
        <p:nvSpPr>
          <p:cNvPr id="3" name="İçerik Yer Tutucusu 2">
            <a:extLst>
              <a:ext uri="{FF2B5EF4-FFF2-40B4-BE49-F238E27FC236}">
                <a16:creationId xmlns:a16="http://schemas.microsoft.com/office/drawing/2014/main" id="{86E0AF03-FA1C-F53A-24B0-72B82FBFFEF9}"/>
              </a:ext>
            </a:extLst>
          </p:cNvPr>
          <p:cNvSpPr>
            <a:spLocks noGrp="1"/>
          </p:cNvSpPr>
          <p:nvPr>
            <p:ph idx="1"/>
          </p:nvPr>
        </p:nvSpPr>
        <p:spPr>
          <a:xfrm>
            <a:off x="824786" y="1936532"/>
            <a:ext cx="10047890" cy="4195481"/>
          </a:xfrm>
        </p:spPr>
        <p:txBody>
          <a:bodyPr/>
          <a:lstStyle/>
          <a:p>
            <a:r>
              <a:rPr lang="tr-TR" dirty="0"/>
              <a:t>Harita; yeryüzünün tamamının veya bir kısmının çeşitli ölçüm yöntemleri kullanılarak kağıda aktarılmasıdır.</a:t>
            </a:r>
          </a:p>
          <a:p>
            <a:r>
              <a:rPr lang="tr-TR" dirty="0"/>
              <a:t>Harita ilk çağ uygarlıklarından bu yana insanların yer-yön bulma, tarım, şehircilik gibi ihtiyaçlarından doğan bir bilim dalıdır. </a:t>
            </a:r>
          </a:p>
          <a:p>
            <a:pPr algn="just"/>
            <a:r>
              <a:rPr lang="tr-TR" dirty="0"/>
              <a:t>Harita Kadastro Bölümü ülkemizde yüzyılı aşkın süre ile hizmet veren, taşınmazların ve inşaat sektörünün var olduğu her alanda bulunmak zorunda olan temel bir bölümdür.</a:t>
            </a:r>
          </a:p>
          <a:p>
            <a:pPr marL="0" indent="0">
              <a:buNone/>
            </a:pPr>
            <a:endParaRPr lang="tr-TR" dirty="0"/>
          </a:p>
        </p:txBody>
      </p:sp>
    </p:spTree>
    <p:extLst>
      <p:ext uri="{BB962C8B-B14F-4D97-AF65-F5344CB8AC3E}">
        <p14:creationId xmlns:p14="http://schemas.microsoft.com/office/powerpoint/2010/main" val="371034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DDA75B-2A6E-0DAE-F515-8B195AC8EFA4}"/>
              </a:ext>
            </a:extLst>
          </p:cNvPr>
          <p:cNvSpPr>
            <a:spLocks noGrp="1"/>
          </p:cNvSpPr>
          <p:nvPr>
            <p:ph type="title"/>
          </p:nvPr>
        </p:nvSpPr>
        <p:spPr>
          <a:xfrm>
            <a:off x="866828" y="725986"/>
            <a:ext cx="9404723" cy="1400530"/>
          </a:xfrm>
        </p:spPr>
        <p:txBody>
          <a:bodyPr/>
          <a:lstStyle/>
          <a:p>
            <a:r>
              <a:rPr lang="tr-TR" sz="4800" dirty="0">
                <a:latin typeface="AkayaKanadaka" panose="02010502080401010103" pitchFamily="2" charset="0"/>
                <a:cs typeface="AkayaKanadaka" panose="02010502080401010103" pitchFamily="2" charset="0"/>
              </a:rPr>
              <a:t>Harita Kadastro Bölümü Nedir?</a:t>
            </a:r>
          </a:p>
        </p:txBody>
      </p:sp>
      <p:sp>
        <p:nvSpPr>
          <p:cNvPr id="3" name="İçerik Yer Tutucusu 2">
            <a:extLst>
              <a:ext uri="{FF2B5EF4-FFF2-40B4-BE49-F238E27FC236}">
                <a16:creationId xmlns:a16="http://schemas.microsoft.com/office/drawing/2014/main" id="{F4EB4A8B-96F4-EFA6-AF37-88871E63E733}"/>
              </a:ext>
            </a:extLst>
          </p:cNvPr>
          <p:cNvSpPr>
            <a:spLocks noGrp="1"/>
          </p:cNvSpPr>
          <p:nvPr>
            <p:ph idx="1"/>
          </p:nvPr>
        </p:nvSpPr>
        <p:spPr>
          <a:xfrm>
            <a:off x="778746" y="1674545"/>
            <a:ext cx="9492805" cy="4195481"/>
          </a:xfrm>
        </p:spPr>
        <p:txBody>
          <a:bodyPr/>
          <a:lstStyle/>
          <a:p>
            <a:pPr algn="just"/>
            <a:r>
              <a:rPr lang="tr-TR" b="0" i="0" u="none" strike="noStrike" dirty="0">
                <a:effectLst/>
                <a:latin typeface="+mn-lt"/>
              </a:rPr>
              <a:t>Harita Tapu Kadastro alanı; arazi ölçümü, harita çizimi ve hesaplamaları yapma, tapu siciline konu olan her türlü işlemi yapma, taşınmaz malların sınırlarını arazi ve harita üzerinde belirleme, hukuki durumlarını tespit etme ve yapılan kadastroyu yenileme yeterliklerini kazandırmaya yönelik eğitim ve öğretim verilen alandır.</a:t>
            </a:r>
          </a:p>
          <a:p>
            <a:pPr algn="just"/>
            <a:r>
              <a:rPr lang="tr-TR" dirty="0">
                <a:latin typeface="+mn-lt"/>
              </a:rPr>
              <a:t>Bölümümüz ülkemizde yaklaşık 40 şehir 45 okulda Lise kademelerinde eğitim verilmektedir. </a:t>
            </a:r>
          </a:p>
          <a:p>
            <a:pPr algn="just"/>
            <a:r>
              <a:rPr lang="tr-TR" dirty="0">
                <a:latin typeface="+mn-lt"/>
              </a:rPr>
              <a:t>Bilecik ilinde yalnızca okulumuzda bulunmaktadır.</a:t>
            </a:r>
          </a:p>
          <a:p>
            <a:pPr algn="just"/>
            <a:r>
              <a:rPr lang="tr-TR" dirty="0">
                <a:latin typeface="+mn-lt"/>
              </a:rPr>
              <a:t>2021 yılında öğrenci alımına başlayan bölüm ilk mezunları 2025 yılında verecektir.</a:t>
            </a:r>
          </a:p>
          <a:p>
            <a:pPr marL="0" indent="0" algn="just">
              <a:buNone/>
            </a:pPr>
            <a:endParaRPr lang="tr-TR" dirty="0">
              <a:latin typeface="+mn-lt"/>
            </a:endParaRPr>
          </a:p>
        </p:txBody>
      </p:sp>
    </p:spTree>
    <p:extLst>
      <p:ext uri="{BB962C8B-B14F-4D97-AF65-F5344CB8AC3E}">
        <p14:creationId xmlns:p14="http://schemas.microsoft.com/office/powerpoint/2010/main" val="117014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AF9994-6029-7EE3-AB7B-C3DA7D58029B}"/>
              </a:ext>
            </a:extLst>
          </p:cNvPr>
          <p:cNvSpPr>
            <a:spLocks noGrp="1"/>
          </p:cNvSpPr>
          <p:nvPr>
            <p:ph type="title"/>
          </p:nvPr>
        </p:nvSpPr>
        <p:spPr>
          <a:xfrm>
            <a:off x="1008993" y="200470"/>
            <a:ext cx="9404723" cy="829544"/>
          </a:xfrm>
        </p:spPr>
        <p:txBody>
          <a:bodyPr/>
          <a:lstStyle/>
          <a:p>
            <a:r>
              <a:rPr lang="tr-TR" b="1" dirty="0">
                <a:latin typeface="AkayaKanadaka" panose="02010502080401010103" pitchFamily="2" charset="0"/>
                <a:cs typeface="AkayaKanadaka" panose="02010502080401010103" pitchFamily="2" charset="0"/>
              </a:rPr>
              <a:t>Haritacı Kimdir? Neler yapar?</a:t>
            </a:r>
          </a:p>
        </p:txBody>
      </p:sp>
      <p:sp>
        <p:nvSpPr>
          <p:cNvPr id="3" name="İçerik Yer Tutucusu 2">
            <a:extLst>
              <a:ext uri="{FF2B5EF4-FFF2-40B4-BE49-F238E27FC236}">
                <a16:creationId xmlns:a16="http://schemas.microsoft.com/office/drawing/2014/main" id="{32B1440A-65F9-0930-9293-62107052FDA8}"/>
              </a:ext>
            </a:extLst>
          </p:cNvPr>
          <p:cNvSpPr>
            <a:spLocks noGrp="1"/>
          </p:cNvSpPr>
          <p:nvPr>
            <p:ph idx="1"/>
          </p:nvPr>
        </p:nvSpPr>
        <p:spPr>
          <a:xfrm>
            <a:off x="315310" y="924910"/>
            <a:ext cx="10867697" cy="5644056"/>
          </a:xfrm>
        </p:spPr>
        <p:txBody>
          <a:bodyPr>
            <a:normAutofit fontScale="85000" lnSpcReduction="20000"/>
          </a:bodyPr>
          <a:lstStyle/>
          <a:p>
            <a:pPr marL="0" indent="0">
              <a:buNone/>
            </a:pPr>
            <a:r>
              <a:rPr lang="tr-TR" dirty="0"/>
              <a:t>Haritacılığın birtakım alt dalları vardır.</a:t>
            </a:r>
          </a:p>
          <a:p>
            <a:pPr marL="0" indent="0">
              <a:buNone/>
            </a:pPr>
            <a:r>
              <a:rPr lang="tr-TR" b="1" i="1" dirty="0"/>
              <a:t>                       Bunlar;</a:t>
            </a:r>
          </a:p>
          <a:p>
            <a:r>
              <a:rPr lang="tr-TR" b="1" dirty="0"/>
              <a:t>1-Jeodezi:</a:t>
            </a:r>
            <a:r>
              <a:rPr lang="tr-TR" dirty="0"/>
              <a:t> Yer bilimidir. Matematiksel olarak yerküreye ait ölçümleri ve hesaplamaların yapıldığı ana bilim dalıdır.</a:t>
            </a:r>
          </a:p>
          <a:p>
            <a:pPr marL="0" indent="0">
              <a:buNone/>
            </a:pPr>
            <a:endParaRPr lang="tr-TR" dirty="0"/>
          </a:p>
          <a:p>
            <a:r>
              <a:rPr lang="tr-TR" b="1" dirty="0"/>
              <a:t>2-Fotogrametri:</a:t>
            </a:r>
            <a:r>
              <a:rPr lang="tr-TR" dirty="0"/>
              <a:t> Fotoğraflar yardımıyla haritalama yapan alandır. Günümüzde insansız hava araçları İHA ve </a:t>
            </a:r>
            <a:r>
              <a:rPr lang="tr-TR" dirty="0" err="1"/>
              <a:t>dronelar</a:t>
            </a:r>
            <a:r>
              <a:rPr lang="tr-TR" dirty="0"/>
              <a:t> yardımıyla çekilen fotoğraflardan haritalar üretir.</a:t>
            </a:r>
          </a:p>
          <a:p>
            <a:pPr marL="0" indent="0">
              <a:buNone/>
            </a:pPr>
            <a:endParaRPr lang="tr-TR" dirty="0"/>
          </a:p>
          <a:p>
            <a:r>
              <a:rPr lang="tr-TR" b="1" dirty="0"/>
              <a:t>3-Uzaktan Algılama: </a:t>
            </a:r>
            <a:r>
              <a:rPr lang="tr-TR" dirty="0"/>
              <a:t>Uydular yardımıyla haritalar üretilmektedir. Gelişen dünyada oldukça kullanılan metottur. </a:t>
            </a:r>
          </a:p>
          <a:p>
            <a:pPr marL="0" indent="0">
              <a:buNone/>
            </a:pPr>
            <a:endParaRPr lang="tr-TR" dirty="0"/>
          </a:p>
          <a:p>
            <a:r>
              <a:rPr lang="tr-TR" b="1" dirty="0"/>
              <a:t>4-Ölçme Tekniği: </a:t>
            </a:r>
            <a:r>
              <a:rPr lang="tr-TR" dirty="0"/>
              <a:t>Baraj, Gölet, Yol, Viyadük, Köprü, Tünel gibi mühendislik yapılarının yapılması için haritacının ölçüm yapması gerekmektedir. Bu yapıların temelini oluşturan en önemli unsur haritacıdır. </a:t>
            </a:r>
          </a:p>
          <a:p>
            <a:pPr marL="0" indent="0">
              <a:buNone/>
            </a:pPr>
            <a:endParaRPr lang="tr-TR" dirty="0"/>
          </a:p>
          <a:p>
            <a:r>
              <a:rPr lang="tr-TR" b="1" dirty="0"/>
              <a:t>5-Kamu Ölçmeleri: </a:t>
            </a:r>
            <a:r>
              <a:rPr lang="tr-TR" dirty="0"/>
              <a:t>Kamulaştırma, İmar Uygulamaları gibi alanlarda haritacılar ölçümleri ve tescil işlemleri ile gerçekleştirmektedir.</a:t>
            </a:r>
          </a:p>
          <a:p>
            <a:pPr marL="0" indent="0">
              <a:buNone/>
            </a:pPr>
            <a:endParaRPr lang="tr-TR" dirty="0"/>
          </a:p>
          <a:p>
            <a:pPr marL="0" indent="0">
              <a:buNone/>
            </a:pPr>
            <a:r>
              <a:rPr lang="tr-TR" dirty="0"/>
              <a:t>          gibi iş ve işlemleri gerçekleştirebilir.</a:t>
            </a:r>
          </a:p>
          <a:p>
            <a:pPr marL="0" indent="0">
              <a:buNone/>
            </a:pPr>
            <a:endParaRPr lang="tr-TR" dirty="0"/>
          </a:p>
        </p:txBody>
      </p:sp>
    </p:spTree>
    <p:extLst>
      <p:ext uri="{BB962C8B-B14F-4D97-AF65-F5344CB8AC3E}">
        <p14:creationId xmlns:p14="http://schemas.microsoft.com/office/powerpoint/2010/main" val="39483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C69FE7-BF7F-744A-E51C-BAE951861582}"/>
              </a:ext>
            </a:extLst>
          </p:cNvPr>
          <p:cNvSpPr>
            <a:spLocks noGrp="1"/>
          </p:cNvSpPr>
          <p:nvPr>
            <p:ph type="title"/>
          </p:nvPr>
        </p:nvSpPr>
        <p:spPr/>
        <p:txBody>
          <a:bodyPr/>
          <a:lstStyle/>
          <a:p>
            <a:pPr algn="just"/>
            <a:r>
              <a:rPr lang="tr-TR" sz="3200" dirty="0">
                <a:latin typeface="AkayaKanadaka" panose="02010502080401010103" pitchFamily="2" charset="0"/>
                <a:cs typeface="AkayaKanadaka" panose="02010502080401010103" pitchFamily="2" charset="0"/>
              </a:rPr>
              <a:t>HARİTA KADASTRO BÖLÜMÜNDEN MEZUN OLUNCA NE OLURUZ?</a:t>
            </a:r>
          </a:p>
        </p:txBody>
      </p:sp>
      <p:sp>
        <p:nvSpPr>
          <p:cNvPr id="3" name="İçerik Yer Tutucusu 2">
            <a:extLst>
              <a:ext uri="{FF2B5EF4-FFF2-40B4-BE49-F238E27FC236}">
                <a16:creationId xmlns:a16="http://schemas.microsoft.com/office/drawing/2014/main" id="{8A84F51A-5701-C201-10CE-45125ACBD6FD}"/>
              </a:ext>
            </a:extLst>
          </p:cNvPr>
          <p:cNvSpPr>
            <a:spLocks noGrp="1"/>
          </p:cNvSpPr>
          <p:nvPr>
            <p:ph idx="1"/>
          </p:nvPr>
        </p:nvSpPr>
        <p:spPr>
          <a:xfrm>
            <a:off x="735450" y="1769139"/>
            <a:ext cx="10006122" cy="4195481"/>
          </a:xfrm>
        </p:spPr>
        <p:txBody>
          <a:bodyPr/>
          <a:lstStyle/>
          <a:p>
            <a:pPr marL="0" indent="0" algn="just">
              <a:buNone/>
            </a:pPr>
            <a:r>
              <a:rPr lang="tr-TR" dirty="0"/>
              <a:t>-Öğrencilerimiz 4 yıllık lise eğitimi sonrasında Harita Kadastro Teknisyenliği unvanını almaktadır. </a:t>
            </a:r>
          </a:p>
          <a:p>
            <a:pPr marL="0" indent="0" algn="just">
              <a:buNone/>
            </a:pPr>
            <a:endParaRPr lang="tr-TR" dirty="0"/>
          </a:p>
          <a:p>
            <a:pPr marL="0" indent="0" algn="just">
              <a:buNone/>
            </a:pPr>
            <a:r>
              <a:rPr lang="tr-TR" dirty="0"/>
              <a:t>-Öğrencilerin lise eğitimini tamamlaması sonrasında üniversitede ek 40 puan verilerek Harita Kadastro Teknikerliği bölümüne geçiş yapabilmektedir. 2 yıl süre ile okunan bu bölüm sonrasında Tekniker unvanına sahip olabilmektedir.</a:t>
            </a:r>
          </a:p>
          <a:p>
            <a:pPr marL="0" indent="0" algn="just">
              <a:buNone/>
            </a:pPr>
            <a:endParaRPr lang="tr-TR" dirty="0"/>
          </a:p>
          <a:p>
            <a:pPr marL="0" indent="0" algn="just">
              <a:buNone/>
            </a:pPr>
            <a:r>
              <a:rPr lang="tr-TR" dirty="0"/>
              <a:t>-Üniversite sınavının kazanılması durumunda mühendislik fakültelerinde Harita Mühendisliği, </a:t>
            </a:r>
            <a:r>
              <a:rPr lang="tr-TR" dirty="0" err="1"/>
              <a:t>Geomatik</a:t>
            </a:r>
            <a:r>
              <a:rPr lang="tr-TR" dirty="0"/>
              <a:t> Mühendisliği, Jeodezi ve Fotogrametri Mühendisliği (4 yıllık) bölümlerinde okuyarak Mühendis unvanına sahip olunabilmektedir.</a:t>
            </a:r>
          </a:p>
        </p:txBody>
      </p:sp>
    </p:spTree>
    <p:extLst>
      <p:ext uri="{BB962C8B-B14F-4D97-AF65-F5344CB8AC3E}">
        <p14:creationId xmlns:p14="http://schemas.microsoft.com/office/powerpoint/2010/main" val="153849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C1BB8A-8E80-08A0-DD74-7E445F2424B4}"/>
              </a:ext>
            </a:extLst>
          </p:cNvPr>
          <p:cNvSpPr>
            <a:spLocks noGrp="1"/>
          </p:cNvSpPr>
          <p:nvPr>
            <p:ph type="title"/>
          </p:nvPr>
        </p:nvSpPr>
        <p:spPr>
          <a:xfrm>
            <a:off x="283779" y="789050"/>
            <a:ext cx="10303083" cy="1400530"/>
          </a:xfrm>
        </p:spPr>
        <p:txBody>
          <a:bodyPr/>
          <a:lstStyle/>
          <a:p>
            <a:r>
              <a:rPr lang="tr-TR" sz="3600" b="1" dirty="0">
                <a:latin typeface="AkayaKanadaka" panose="02010502080401010103" pitchFamily="2" charset="0"/>
                <a:cs typeface="AkayaKanadaka" panose="02010502080401010103" pitchFamily="2" charset="0"/>
              </a:rPr>
              <a:t>MEZUN OLDUĞUMUZDA NERELERDE ÇALIŞABİLİRİZ?</a:t>
            </a:r>
          </a:p>
        </p:txBody>
      </p:sp>
      <p:sp>
        <p:nvSpPr>
          <p:cNvPr id="3" name="İçerik Yer Tutucusu 2">
            <a:extLst>
              <a:ext uri="{FF2B5EF4-FFF2-40B4-BE49-F238E27FC236}">
                <a16:creationId xmlns:a16="http://schemas.microsoft.com/office/drawing/2014/main" id="{B5C8FC9D-F5BE-A961-8FC1-B3E9CA7B6DA0}"/>
              </a:ext>
            </a:extLst>
          </p:cNvPr>
          <p:cNvSpPr>
            <a:spLocks noGrp="1"/>
          </p:cNvSpPr>
          <p:nvPr>
            <p:ph idx="1"/>
          </p:nvPr>
        </p:nvSpPr>
        <p:spPr>
          <a:xfrm>
            <a:off x="1103312" y="1292772"/>
            <a:ext cx="8946541" cy="5349766"/>
          </a:xfrm>
        </p:spPr>
        <p:txBody>
          <a:bodyPr>
            <a:normAutofit fontScale="92500" lnSpcReduction="20000"/>
          </a:bodyPr>
          <a:lstStyle/>
          <a:p>
            <a:pPr marL="457200" algn="l"/>
            <a:r>
              <a:rPr lang="tr-TR" sz="1800" b="1" i="0" u="none" strike="noStrike" dirty="0">
                <a:effectLst/>
                <a:latin typeface="+mn-lt"/>
              </a:rPr>
              <a:t>1. </a:t>
            </a:r>
            <a:r>
              <a:rPr lang="tr-TR" sz="1800" b="0" i="0" u="none" strike="noStrike" dirty="0">
                <a:effectLst/>
                <a:latin typeface="+mn-lt"/>
              </a:rPr>
              <a:t>Devlet Demir Yolları,</a:t>
            </a:r>
            <a:br>
              <a:rPr lang="tr-TR" sz="1800" b="0" i="0" u="none" strike="noStrike" dirty="0">
                <a:effectLst/>
                <a:latin typeface="+mn-lt"/>
              </a:rPr>
            </a:br>
            <a:r>
              <a:rPr lang="tr-TR" sz="1800" b="1" i="0" u="none" strike="noStrike" dirty="0">
                <a:effectLst/>
                <a:latin typeface="+mn-lt"/>
              </a:rPr>
              <a:t>2. </a:t>
            </a:r>
            <a:r>
              <a:rPr lang="tr-TR" sz="1800" b="0" i="0" u="none" strike="noStrike" dirty="0">
                <a:effectLst/>
                <a:latin typeface="+mn-lt"/>
              </a:rPr>
              <a:t>Devlet  Su İşleri,</a:t>
            </a:r>
            <a:br>
              <a:rPr lang="tr-TR" sz="1800" b="0" i="0" u="none" strike="noStrike" dirty="0">
                <a:effectLst/>
                <a:latin typeface="+mn-lt"/>
              </a:rPr>
            </a:br>
            <a:r>
              <a:rPr lang="tr-TR" sz="1800" b="1" i="0" u="none" strike="noStrike" dirty="0">
                <a:effectLst/>
                <a:latin typeface="+mn-lt"/>
              </a:rPr>
              <a:t>3.</a:t>
            </a:r>
            <a:r>
              <a:rPr lang="tr-TR" sz="1800" b="0" i="0" u="none" strike="noStrike" dirty="0">
                <a:effectLst/>
                <a:latin typeface="+mn-lt"/>
              </a:rPr>
              <a:t> Karayolları Müdürlükleri,</a:t>
            </a:r>
            <a:br>
              <a:rPr lang="tr-TR" sz="1800" b="0" i="0" u="none" strike="noStrike" dirty="0">
                <a:effectLst/>
                <a:latin typeface="+mn-lt"/>
              </a:rPr>
            </a:br>
            <a:r>
              <a:rPr lang="tr-TR" sz="1800" b="1" i="0" u="none" strike="noStrike" dirty="0">
                <a:effectLst/>
                <a:latin typeface="+mn-lt"/>
              </a:rPr>
              <a:t>4.</a:t>
            </a:r>
            <a:r>
              <a:rPr lang="tr-TR" sz="1800" b="0" i="0" u="none" strike="noStrike" dirty="0">
                <a:effectLst/>
                <a:latin typeface="+mn-lt"/>
              </a:rPr>
              <a:t> Belediyeler,</a:t>
            </a:r>
            <a:br>
              <a:rPr lang="tr-TR" sz="1800" b="0" i="0" u="none" strike="noStrike" dirty="0">
                <a:effectLst/>
                <a:latin typeface="+mn-lt"/>
              </a:rPr>
            </a:br>
            <a:r>
              <a:rPr lang="tr-TR" sz="1800" b="1" i="0" u="none" strike="noStrike" dirty="0">
                <a:effectLst/>
                <a:latin typeface="+mn-lt"/>
              </a:rPr>
              <a:t>5.</a:t>
            </a:r>
            <a:r>
              <a:rPr lang="tr-TR" sz="1800" b="0" i="0" u="none" strike="noStrike" dirty="0">
                <a:effectLst/>
                <a:latin typeface="+mn-lt"/>
              </a:rPr>
              <a:t> İller Bankası,</a:t>
            </a:r>
            <a:br>
              <a:rPr lang="tr-TR" sz="1800" b="0" i="0" u="none" strike="noStrike" dirty="0">
                <a:effectLst/>
                <a:latin typeface="+mn-lt"/>
              </a:rPr>
            </a:br>
            <a:r>
              <a:rPr lang="tr-TR" sz="1800" b="1" i="0" u="none" strike="noStrike" dirty="0">
                <a:effectLst/>
                <a:latin typeface="+mn-lt"/>
              </a:rPr>
              <a:t>6.</a:t>
            </a:r>
            <a:r>
              <a:rPr lang="tr-TR" sz="1800" b="0" i="0" u="none" strike="noStrike" dirty="0">
                <a:effectLst/>
                <a:latin typeface="+mn-lt"/>
              </a:rPr>
              <a:t> Bayındırlık Hizmetleri,</a:t>
            </a:r>
            <a:br>
              <a:rPr lang="tr-TR" sz="1800" b="0" i="0" u="none" strike="noStrike" dirty="0">
                <a:effectLst/>
                <a:latin typeface="+mn-lt"/>
              </a:rPr>
            </a:br>
            <a:r>
              <a:rPr lang="tr-TR" sz="1800" b="1" i="0" u="none" strike="noStrike" dirty="0">
                <a:effectLst/>
                <a:latin typeface="+mn-lt"/>
              </a:rPr>
              <a:t>7.</a:t>
            </a:r>
            <a:r>
              <a:rPr lang="tr-TR" sz="1800" b="0" i="0" u="none" strike="noStrike" dirty="0">
                <a:effectLst/>
                <a:latin typeface="+mn-lt"/>
              </a:rPr>
              <a:t> Havayolları,</a:t>
            </a:r>
            <a:br>
              <a:rPr lang="tr-TR" sz="1800" b="0" i="0" u="none" strike="noStrike" dirty="0">
                <a:effectLst/>
                <a:latin typeface="+mn-lt"/>
              </a:rPr>
            </a:br>
            <a:r>
              <a:rPr lang="tr-TR" sz="1800" b="1" i="0" u="none" strike="noStrike" dirty="0">
                <a:effectLst/>
                <a:latin typeface="+mn-lt"/>
              </a:rPr>
              <a:t>8.</a:t>
            </a:r>
            <a:r>
              <a:rPr lang="tr-TR" sz="1800" b="0" i="0" u="none" strike="noStrike" dirty="0">
                <a:effectLst/>
                <a:latin typeface="+mn-lt"/>
              </a:rPr>
              <a:t> Petrol Araştırmaları,</a:t>
            </a:r>
            <a:br>
              <a:rPr lang="tr-TR" sz="1800" b="0" i="0" u="none" strike="noStrike" dirty="0">
                <a:effectLst/>
                <a:latin typeface="+mn-lt"/>
              </a:rPr>
            </a:br>
            <a:r>
              <a:rPr lang="tr-TR" sz="1800" b="1" i="0" u="none" strike="noStrike" dirty="0">
                <a:effectLst/>
                <a:latin typeface="+mn-lt"/>
              </a:rPr>
              <a:t>9.</a:t>
            </a:r>
            <a:r>
              <a:rPr lang="tr-TR" sz="1800" b="0" i="0" u="none" strike="noStrike" dirty="0">
                <a:effectLst/>
                <a:latin typeface="+mn-lt"/>
              </a:rPr>
              <a:t> Tapu Müdürlükleri</a:t>
            </a:r>
            <a:br>
              <a:rPr lang="tr-TR" sz="1800" b="0" i="0" u="none" strike="noStrike" dirty="0">
                <a:effectLst/>
                <a:latin typeface="+mn-lt"/>
              </a:rPr>
            </a:br>
            <a:r>
              <a:rPr lang="tr-TR" sz="1800" b="1" i="0" u="none" strike="noStrike" dirty="0">
                <a:effectLst/>
                <a:latin typeface="+mn-lt"/>
              </a:rPr>
              <a:t>10. </a:t>
            </a:r>
            <a:r>
              <a:rPr lang="tr-TR" sz="1800" b="0" i="0" u="none" strike="noStrike" dirty="0">
                <a:effectLst/>
                <a:latin typeface="+mn-lt"/>
              </a:rPr>
              <a:t>Kadastro Müdürlükleri,</a:t>
            </a:r>
            <a:br>
              <a:rPr lang="tr-TR" sz="1800" b="0" i="0" u="none" strike="noStrike" dirty="0">
                <a:effectLst/>
                <a:latin typeface="+mn-lt"/>
              </a:rPr>
            </a:br>
            <a:r>
              <a:rPr lang="tr-TR" sz="1800" b="1" i="0" u="none" strike="noStrike" dirty="0">
                <a:effectLst/>
                <a:latin typeface="+mn-lt"/>
              </a:rPr>
              <a:t>11.</a:t>
            </a:r>
            <a:r>
              <a:rPr lang="tr-TR" sz="1800" b="0" i="0" u="none" strike="noStrike" dirty="0">
                <a:effectLst/>
                <a:latin typeface="+mn-lt"/>
              </a:rPr>
              <a:t> Tapu Kadastro Bölge Müdürlükleri,</a:t>
            </a:r>
            <a:br>
              <a:rPr lang="tr-TR" sz="1800" b="0" i="0" u="none" strike="noStrike" dirty="0">
                <a:effectLst/>
                <a:latin typeface="+mn-lt"/>
              </a:rPr>
            </a:br>
            <a:r>
              <a:rPr lang="tr-TR" sz="1800" b="1" i="0" u="none" strike="noStrike" dirty="0">
                <a:effectLst/>
                <a:latin typeface="+mn-lt"/>
              </a:rPr>
              <a:t>12.</a:t>
            </a:r>
            <a:r>
              <a:rPr lang="tr-TR" sz="1800" b="0" i="0" u="none" strike="noStrike" dirty="0">
                <a:effectLst/>
                <a:latin typeface="+mn-lt"/>
              </a:rPr>
              <a:t> Tapu Kadastro Genel Müdürlüğü,</a:t>
            </a:r>
            <a:br>
              <a:rPr lang="tr-TR" sz="1800" b="0" i="0" u="none" strike="noStrike" dirty="0">
                <a:effectLst/>
                <a:latin typeface="+mn-lt"/>
              </a:rPr>
            </a:br>
            <a:r>
              <a:rPr lang="tr-TR" sz="1800" b="1" i="0" u="none" strike="noStrike" dirty="0">
                <a:effectLst/>
                <a:latin typeface="+mn-lt"/>
              </a:rPr>
              <a:t>13.</a:t>
            </a:r>
            <a:r>
              <a:rPr lang="tr-TR" sz="1800" b="0" i="0" u="none" strike="noStrike" dirty="0">
                <a:effectLst/>
                <a:latin typeface="+mn-lt"/>
              </a:rPr>
              <a:t> İnşaat Şirketleri,</a:t>
            </a:r>
            <a:br>
              <a:rPr lang="tr-TR" sz="1800" b="0" i="0" u="none" strike="noStrike" dirty="0">
                <a:effectLst/>
                <a:latin typeface="+mn-lt"/>
              </a:rPr>
            </a:br>
            <a:r>
              <a:rPr lang="tr-TR" sz="1800" b="1" i="0" u="none" strike="noStrike" dirty="0">
                <a:effectLst/>
                <a:latin typeface="+mn-lt"/>
              </a:rPr>
              <a:t>14.</a:t>
            </a:r>
            <a:r>
              <a:rPr lang="tr-TR" sz="1800" b="0" i="0" u="none" strike="noStrike" dirty="0">
                <a:effectLst/>
                <a:latin typeface="+mn-lt"/>
              </a:rPr>
              <a:t> Harita Mühendisliği Büroları,</a:t>
            </a:r>
            <a:br>
              <a:rPr lang="tr-TR" sz="1800" b="0" i="0" u="none" strike="noStrike" dirty="0">
                <a:effectLst/>
                <a:latin typeface="+mn-lt"/>
              </a:rPr>
            </a:br>
            <a:r>
              <a:rPr lang="tr-TR" sz="1800" b="1" i="0" u="none" strike="noStrike" dirty="0">
                <a:effectLst/>
                <a:latin typeface="+mn-lt"/>
              </a:rPr>
              <a:t>15.</a:t>
            </a:r>
            <a:r>
              <a:rPr lang="tr-TR" sz="1800" b="0" i="0" u="none" strike="noStrike" dirty="0">
                <a:effectLst/>
                <a:latin typeface="+mn-lt"/>
              </a:rPr>
              <a:t> Lisanslı Harita Kadastro Büroları (LİHKAB),</a:t>
            </a:r>
            <a:br>
              <a:rPr lang="tr-TR" sz="1800" b="0" i="0" u="none" strike="noStrike" dirty="0">
                <a:effectLst/>
                <a:latin typeface="+mn-lt"/>
              </a:rPr>
            </a:br>
            <a:r>
              <a:rPr lang="tr-TR" sz="1800" b="1" i="0" u="none" strike="noStrike" dirty="0">
                <a:effectLst/>
                <a:latin typeface="+mn-lt"/>
              </a:rPr>
              <a:t>16.</a:t>
            </a:r>
            <a:r>
              <a:rPr lang="tr-TR" sz="1800" b="0" i="0" u="none" strike="noStrike" dirty="0">
                <a:effectLst/>
                <a:latin typeface="+mn-lt"/>
              </a:rPr>
              <a:t> Harita Genel Müdürlüğü (HGM),</a:t>
            </a:r>
            <a:br>
              <a:rPr lang="tr-TR" sz="1800" b="0" i="0" u="none" strike="noStrike" dirty="0">
                <a:effectLst/>
                <a:latin typeface="+mn-lt"/>
              </a:rPr>
            </a:br>
            <a:r>
              <a:rPr lang="tr-TR" sz="1800" b="1" i="0" u="none" strike="noStrike" dirty="0">
                <a:effectLst/>
                <a:latin typeface="+mn-lt"/>
              </a:rPr>
              <a:t>17.</a:t>
            </a:r>
            <a:r>
              <a:rPr lang="tr-TR" sz="1800" b="0" i="0" u="none" strike="noStrike" dirty="0">
                <a:effectLst/>
                <a:latin typeface="+mn-lt"/>
              </a:rPr>
              <a:t> Türkiye Elektrik Dağıtım A.Ş.(TEDAŞ),</a:t>
            </a:r>
            <a:br>
              <a:rPr lang="tr-TR" sz="1800" b="0" i="0" u="none" strike="noStrike" dirty="0">
                <a:effectLst/>
                <a:latin typeface="+mn-lt"/>
              </a:rPr>
            </a:br>
            <a:r>
              <a:rPr lang="tr-TR" sz="1800" b="1" i="0" u="none" strike="noStrike" dirty="0">
                <a:effectLst/>
                <a:latin typeface="+mn-lt"/>
              </a:rPr>
              <a:t>18.</a:t>
            </a:r>
            <a:r>
              <a:rPr lang="tr-TR" sz="1800" b="0" i="0" u="none" strike="noStrike" dirty="0">
                <a:effectLst/>
                <a:latin typeface="+mn-lt"/>
              </a:rPr>
              <a:t> Boru Hatları ile Petrol Taşıma A.Ş.(BOTAŞ),</a:t>
            </a:r>
            <a:br>
              <a:rPr lang="tr-TR" sz="1800" b="0" i="0" u="none" strike="noStrike" dirty="0">
                <a:effectLst/>
                <a:latin typeface="+mn-lt"/>
              </a:rPr>
            </a:br>
            <a:r>
              <a:rPr lang="tr-TR" sz="1800" b="1" i="0" u="none" strike="noStrike" dirty="0">
                <a:effectLst/>
                <a:latin typeface="+mn-lt"/>
              </a:rPr>
              <a:t>19.</a:t>
            </a:r>
            <a:r>
              <a:rPr lang="tr-TR" sz="1800" b="0" i="0" u="none" strike="noStrike" dirty="0">
                <a:effectLst/>
                <a:latin typeface="+mn-lt"/>
              </a:rPr>
              <a:t> Türk Telekomünikasyon A.Ş.(TÜRK TELEKOM),</a:t>
            </a:r>
            <a:br>
              <a:rPr lang="tr-TR" sz="1800" b="0" i="0" u="none" strike="noStrike" dirty="0">
                <a:effectLst/>
                <a:latin typeface="+mn-lt"/>
              </a:rPr>
            </a:br>
            <a:r>
              <a:rPr lang="tr-TR" sz="1800" b="1" i="0" u="none" strike="noStrike" dirty="0">
                <a:effectLst/>
                <a:latin typeface="+mn-lt"/>
              </a:rPr>
              <a:t>20.</a:t>
            </a:r>
            <a:r>
              <a:rPr lang="tr-TR" sz="1800" b="0" i="0" u="none" strike="noStrike" dirty="0">
                <a:effectLst/>
                <a:latin typeface="+mn-lt"/>
              </a:rPr>
              <a:t> Maden Teknik ve Arama Genel Müdürlüğü (MTA).                                                                             </a:t>
            </a:r>
            <a:r>
              <a:rPr lang="tr-TR" sz="1800" b="1" i="0" u="none" strike="noStrike" dirty="0">
                <a:effectLst/>
                <a:latin typeface="+mn-lt"/>
              </a:rPr>
              <a:t>21. </a:t>
            </a:r>
            <a:r>
              <a:rPr lang="tr-TR" sz="1800" b="0" i="0" u="none" strike="noStrike" dirty="0">
                <a:effectLst/>
                <a:latin typeface="+mn-lt"/>
              </a:rPr>
              <a:t>Orman Genel Müdürlüğü</a:t>
            </a:r>
          </a:p>
          <a:p>
            <a:pPr marL="114300" indent="0" algn="l">
              <a:buNone/>
            </a:pPr>
            <a:endParaRPr lang="tr-TR" sz="1800" b="0" i="0" u="none" strike="noStrike" dirty="0">
              <a:effectLst/>
              <a:latin typeface="+mn-lt"/>
            </a:endParaRPr>
          </a:p>
          <a:p>
            <a:pPr marL="0" indent="0">
              <a:buNone/>
            </a:pPr>
            <a:r>
              <a:rPr lang="tr-TR" sz="1800" dirty="0">
                <a:latin typeface="+mn-lt"/>
              </a:rPr>
              <a:t>gibi gerek Kamu gerekse Özel kurumlarda iş imkanı bulabilmektedir.</a:t>
            </a:r>
            <a:br>
              <a:rPr lang="tr-TR" sz="1800" dirty="0">
                <a:latin typeface="+mn-lt"/>
              </a:rPr>
            </a:br>
            <a:endParaRPr lang="tr-TR" sz="1800" dirty="0">
              <a:latin typeface="+mn-lt"/>
            </a:endParaRPr>
          </a:p>
        </p:txBody>
      </p:sp>
    </p:spTree>
    <p:extLst>
      <p:ext uri="{BB962C8B-B14F-4D97-AF65-F5344CB8AC3E}">
        <p14:creationId xmlns:p14="http://schemas.microsoft.com/office/powerpoint/2010/main" val="358472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02357E-49A3-8555-D3A4-56758116D69B}"/>
              </a:ext>
            </a:extLst>
          </p:cNvPr>
          <p:cNvSpPr>
            <a:spLocks noGrp="1"/>
          </p:cNvSpPr>
          <p:nvPr>
            <p:ph type="title"/>
          </p:nvPr>
        </p:nvSpPr>
        <p:spPr>
          <a:xfrm>
            <a:off x="2079594" y="743302"/>
            <a:ext cx="9404723" cy="850565"/>
          </a:xfrm>
        </p:spPr>
        <p:txBody>
          <a:bodyPr/>
          <a:lstStyle/>
          <a:p>
            <a:r>
              <a:rPr lang="tr-TR" b="1" dirty="0">
                <a:latin typeface="AkayaKanadaka" panose="02010502080401010103" pitchFamily="2" charset="0"/>
                <a:cs typeface="AkayaKanadaka" panose="02010502080401010103" pitchFamily="2" charset="0"/>
              </a:rPr>
              <a:t>Bölümümüzde Okutulan Dersler </a:t>
            </a:r>
          </a:p>
        </p:txBody>
      </p:sp>
      <p:sp>
        <p:nvSpPr>
          <p:cNvPr id="3" name="İçerik Yer Tutucusu 2">
            <a:extLst>
              <a:ext uri="{FF2B5EF4-FFF2-40B4-BE49-F238E27FC236}">
                <a16:creationId xmlns:a16="http://schemas.microsoft.com/office/drawing/2014/main" id="{34FBF201-309A-1225-2389-BD418E5C0834}"/>
              </a:ext>
            </a:extLst>
          </p:cNvPr>
          <p:cNvSpPr>
            <a:spLocks noGrp="1"/>
          </p:cNvSpPr>
          <p:nvPr>
            <p:ph idx="1"/>
          </p:nvPr>
        </p:nvSpPr>
        <p:spPr>
          <a:xfrm>
            <a:off x="323720" y="1331259"/>
            <a:ext cx="3636854" cy="4195481"/>
          </a:xfrm>
        </p:spPr>
        <p:txBody>
          <a:bodyPr/>
          <a:lstStyle/>
          <a:p>
            <a:pPr marL="0" indent="0">
              <a:buNone/>
            </a:pPr>
            <a:r>
              <a:rPr lang="tr-TR" b="1" dirty="0"/>
              <a:t>   9.Sınıf</a:t>
            </a:r>
          </a:p>
          <a:p>
            <a:pPr marL="0" indent="0">
              <a:buNone/>
            </a:pPr>
            <a:r>
              <a:rPr lang="tr-TR" dirty="0"/>
              <a:t>-Temel Mesleki Uygulamalar</a:t>
            </a:r>
          </a:p>
          <a:p>
            <a:pPr marL="0" indent="0">
              <a:buNone/>
            </a:pPr>
            <a:r>
              <a:rPr lang="tr-TR" dirty="0"/>
              <a:t>-Medeni Hukuk</a:t>
            </a:r>
          </a:p>
          <a:p>
            <a:pPr marL="0" indent="0">
              <a:buNone/>
            </a:pPr>
            <a:r>
              <a:rPr lang="tr-TR" dirty="0"/>
              <a:t>-Mesleki Gelişim Atölyesi</a:t>
            </a:r>
          </a:p>
        </p:txBody>
      </p:sp>
      <p:sp>
        <p:nvSpPr>
          <p:cNvPr id="4" name="Metin kutusu 3">
            <a:extLst>
              <a:ext uri="{FF2B5EF4-FFF2-40B4-BE49-F238E27FC236}">
                <a16:creationId xmlns:a16="http://schemas.microsoft.com/office/drawing/2014/main" id="{91AEB2AB-BDF6-071D-463A-05ED0C81C203}"/>
              </a:ext>
            </a:extLst>
          </p:cNvPr>
          <p:cNvSpPr txBox="1"/>
          <p:nvPr/>
        </p:nvSpPr>
        <p:spPr>
          <a:xfrm>
            <a:off x="4246688" y="1444760"/>
            <a:ext cx="3069021" cy="369332"/>
          </a:xfrm>
          <a:prstGeom prst="rect">
            <a:avLst/>
          </a:prstGeom>
          <a:noFill/>
        </p:spPr>
        <p:txBody>
          <a:bodyPr wrap="square" rtlCol="0">
            <a:spAutoFit/>
          </a:bodyPr>
          <a:lstStyle/>
          <a:p>
            <a:pPr marL="0" indent="0">
              <a:buNone/>
            </a:pPr>
            <a:r>
              <a:rPr lang="tr-TR" b="1" dirty="0"/>
              <a:t>10.Sınıf</a:t>
            </a:r>
          </a:p>
        </p:txBody>
      </p:sp>
      <p:sp>
        <p:nvSpPr>
          <p:cNvPr id="5" name="Metin kutusu 4">
            <a:extLst>
              <a:ext uri="{FF2B5EF4-FFF2-40B4-BE49-F238E27FC236}">
                <a16:creationId xmlns:a16="http://schemas.microsoft.com/office/drawing/2014/main" id="{FDB620E6-E04E-0412-308D-48BCFA30E8F2}"/>
              </a:ext>
            </a:extLst>
          </p:cNvPr>
          <p:cNvSpPr txBox="1"/>
          <p:nvPr/>
        </p:nvSpPr>
        <p:spPr>
          <a:xfrm>
            <a:off x="4050570" y="1770608"/>
            <a:ext cx="2785242" cy="646331"/>
          </a:xfrm>
          <a:prstGeom prst="rect">
            <a:avLst/>
          </a:prstGeom>
          <a:noFill/>
        </p:spPr>
        <p:txBody>
          <a:bodyPr wrap="square" rtlCol="0">
            <a:spAutoFit/>
          </a:bodyPr>
          <a:lstStyle/>
          <a:p>
            <a:r>
              <a:rPr lang="tr-TR" dirty="0">
                <a:latin typeface="+mj-lt"/>
              </a:rPr>
              <a:t>-Uygulama</a:t>
            </a:r>
          </a:p>
          <a:p>
            <a:r>
              <a:rPr lang="tr-TR" dirty="0">
                <a:latin typeface="+mj-lt"/>
              </a:rPr>
              <a:t>-Harita Hesapları</a:t>
            </a:r>
          </a:p>
        </p:txBody>
      </p:sp>
      <p:sp>
        <p:nvSpPr>
          <p:cNvPr id="6" name="Metin kutusu 5">
            <a:extLst>
              <a:ext uri="{FF2B5EF4-FFF2-40B4-BE49-F238E27FC236}">
                <a16:creationId xmlns:a16="http://schemas.microsoft.com/office/drawing/2014/main" id="{0FF76DA3-E5B4-982A-B427-8AC35FD75BFB}"/>
              </a:ext>
            </a:extLst>
          </p:cNvPr>
          <p:cNvSpPr txBox="1"/>
          <p:nvPr/>
        </p:nvSpPr>
        <p:spPr>
          <a:xfrm>
            <a:off x="6613163" y="1444760"/>
            <a:ext cx="1093076" cy="369332"/>
          </a:xfrm>
          <a:prstGeom prst="rect">
            <a:avLst/>
          </a:prstGeom>
          <a:noFill/>
        </p:spPr>
        <p:txBody>
          <a:bodyPr wrap="square" rtlCol="0">
            <a:spAutoFit/>
          </a:bodyPr>
          <a:lstStyle/>
          <a:p>
            <a:r>
              <a:rPr lang="tr-TR" b="1" dirty="0"/>
              <a:t>11.Sınıf </a:t>
            </a:r>
          </a:p>
        </p:txBody>
      </p:sp>
      <p:sp>
        <p:nvSpPr>
          <p:cNvPr id="7" name="Metin kutusu 6">
            <a:extLst>
              <a:ext uri="{FF2B5EF4-FFF2-40B4-BE49-F238E27FC236}">
                <a16:creationId xmlns:a16="http://schemas.microsoft.com/office/drawing/2014/main" id="{6C0ED1D2-7B8A-D207-2EA6-A79B27B09D85}"/>
              </a:ext>
            </a:extLst>
          </p:cNvPr>
          <p:cNvSpPr txBox="1"/>
          <p:nvPr/>
        </p:nvSpPr>
        <p:spPr>
          <a:xfrm>
            <a:off x="6115853" y="1721759"/>
            <a:ext cx="2906110" cy="2308324"/>
          </a:xfrm>
          <a:prstGeom prst="rect">
            <a:avLst/>
          </a:prstGeom>
          <a:noFill/>
        </p:spPr>
        <p:txBody>
          <a:bodyPr wrap="square" rtlCol="0">
            <a:spAutoFit/>
          </a:bodyPr>
          <a:lstStyle/>
          <a:p>
            <a:r>
              <a:rPr lang="tr-TR" dirty="0"/>
              <a:t>-Uygulama</a:t>
            </a:r>
          </a:p>
          <a:p>
            <a:r>
              <a:rPr lang="tr-TR" dirty="0"/>
              <a:t>-Bilgisayarla Harita Çizimi</a:t>
            </a:r>
          </a:p>
          <a:p>
            <a:r>
              <a:rPr lang="tr-TR" dirty="0"/>
              <a:t>-Kadastro</a:t>
            </a:r>
          </a:p>
          <a:p>
            <a:r>
              <a:rPr lang="tr-TR" dirty="0"/>
              <a:t>-İmar</a:t>
            </a:r>
          </a:p>
          <a:p>
            <a:r>
              <a:rPr lang="tr-TR" dirty="0"/>
              <a:t>-Topoğrafya</a:t>
            </a:r>
          </a:p>
          <a:p>
            <a:r>
              <a:rPr lang="tr-TR" dirty="0"/>
              <a:t>-Coğrafi Bilgi Sistemleri</a:t>
            </a:r>
          </a:p>
          <a:p>
            <a:r>
              <a:rPr lang="tr-TR" dirty="0"/>
              <a:t>-İnsansız Hava Araçları</a:t>
            </a:r>
          </a:p>
          <a:p>
            <a:r>
              <a:rPr lang="tr-TR" dirty="0"/>
              <a:t>-Tapu İşlemleri</a:t>
            </a:r>
          </a:p>
        </p:txBody>
      </p:sp>
      <p:sp>
        <p:nvSpPr>
          <p:cNvPr id="8" name="Metin kutusu 7">
            <a:extLst>
              <a:ext uri="{FF2B5EF4-FFF2-40B4-BE49-F238E27FC236}">
                <a16:creationId xmlns:a16="http://schemas.microsoft.com/office/drawing/2014/main" id="{A2E50876-6E17-76A6-7222-92AE60B3A4AD}"/>
              </a:ext>
            </a:extLst>
          </p:cNvPr>
          <p:cNvSpPr txBox="1"/>
          <p:nvPr/>
        </p:nvSpPr>
        <p:spPr>
          <a:xfrm>
            <a:off x="9817926" y="1488760"/>
            <a:ext cx="1093076" cy="369332"/>
          </a:xfrm>
          <a:prstGeom prst="rect">
            <a:avLst/>
          </a:prstGeom>
          <a:noFill/>
        </p:spPr>
        <p:txBody>
          <a:bodyPr wrap="square" rtlCol="0">
            <a:spAutoFit/>
          </a:bodyPr>
          <a:lstStyle/>
          <a:p>
            <a:r>
              <a:rPr lang="tr-TR" b="1" dirty="0">
                <a:latin typeface="+mj-lt"/>
              </a:rPr>
              <a:t>12.Sınıf</a:t>
            </a:r>
          </a:p>
        </p:txBody>
      </p:sp>
      <p:sp>
        <p:nvSpPr>
          <p:cNvPr id="9" name="Metin kutusu 8">
            <a:extLst>
              <a:ext uri="{FF2B5EF4-FFF2-40B4-BE49-F238E27FC236}">
                <a16:creationId xmlns:a16="http://schemas.microsoft.com/office/drawing/2014/main" id="{A5CD93E0-CF8F-2F62-35BB-D148FA58B6E5}"/>
              </a:ext>
            </a:extLst>
          </p:cNvPr>
          <p:cNvSpPr txBox="1"/>
          <p:nvPr/>
        </p:nvSpPr>
        <p:spPr>
          <a:xfrm>
            <a:off x="9202287" y="1814092"/>
            <a:ext cx="2785242" cy="923330"/>
          </a:xfrm>
          <a:prstGeom prst="rect">
            <a:avLst/>
          </a:prstGeom>
          <a:noFill/>
        </p:spPr>
        <p:txBody>
          <a:bodyPr wrap="square" rtlCol="0">
            <a:spAutoFit/>
          </a:bodyPr>
          <a:lstStyle/>
          <a:p>
            <a:r>
              <a:rPr lang="tr-TR" dirty="0">
                <a:latin typeface="+mj-lt"/>
              </a:rPr>
              <a:t>-Staj Çalışması 3 Gün</a:t>
            </a:r>
          </a:p>
          <a:p>
            <a:r>
              <a:rPr lang="tr-TR" dirty="0">
                <a:latin typeface="+mj-lt"/>
              </a:rPr>
              <a:t>-Coğrafi Bilgi Sistemleri</a:t>
            </a:r>
          </a:p>
          <a:p>
            <a:r>
              <a:rPr lang="tr-TR" dirty="0">
                <a:latin typeface="+mj-lt"/>
              </a:rPr>
              <a:t>-İnsansız Hava </a:t>
            </a:r>
            <a:r>
              <a:rPr lang="tr-TR" dirty="0" err="1">
                <a:latin typeface="+mj-lt"/>
              </a:rPr>
              <a:t>Aracları</a:t>
            </a:r>
            <a:endParaRPr lang="tr-TR" dirty="0">
              <a:latin typeface="+mj-lt"/>
            </a:endParaRPr>
          </a:p>
        </p:txBody>
      </p:sp>
    </p:spTree>
    <p:extLst>
      <p:ext uri="{BB962C8B-B14F-4D97-AF65-F5344CB8AC3E}">
        <p14:creationId xmlns:p14="http://schemas.microsoft.com/office/powerpoint/2010/main" val="71210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A56912-8F37-9454-3D6C-51886E9BACB5}"/>
              </a:ext>
            </a:extLst>
          </p:cNvPr>
          <p:cNvSpPr>
            <a:spLocks noGrp="1"/>
          </p:cNvSpPr>
          <p:nvPr>
            <p:ph type="title"/>
          </p:nvPr>
        </p:nvSpPr>
        <p:spPr>
          <a:xfrm>
            <a:off x="1024484" y="609601"/>
            <a:ext cx="9404723" cy="745461"/>
          </a:xfrm>
        </p:spPr>
        <p:txBody>
          <a:bodyPr/>
          <a:lstStyle/>
          <a:p>
            <a:r>
              <a:rPr lang="tr-TR" b="1" dirty="0">
                <a:latin typeface="AkayaKanadaka" panose="02010502080401010103" pitchFamily="2" charset="0"/>
                <a:cs typeface="AkayaKanadaka" panose="02010502080401010103" pitchFamily="2" charset="0"/>
              </a:rPr>
              <a:t>Eğitim Programımız</a:t>
            </a:r>
          </a:p>
        </p:txBody>
      </p:sp>
      <p:sp>
        <p:nvSpPr>
          <p:cNvPr id="3" name="İçerik Yer Tutucusu 2">
            <a:extLst>
              <a:ext uri="{FF2B5EF4-FFF2-40B4-BE49-F238E27FC236}">
                <a16:creationId xmlns:a16="http://schemas.microsoft.com/office/drawing/2014/main" id="{5572F64D-7782-C192-AABD-A10B1BBCC849}"/>
              </a:ext>
            </a:extLst>
          </p:cNvPr>
          <p:cNvSpPr>
            <a:spLocks noGrp="1"/>
          </p:cNvSpPr>
          <p:nvPr>
            <p:ph idx="1"/>
          </p:nvPr>
        </p:nvSpPr>
        <p:spPr>
          <a:xfrm>
            <a:off x="551517" y="1355062"/>
            <a:ext cx="10515875" cy="4763039"/>
          </a:xfrm>
        </p:spPr>
        <p:txBody>
          <a:bodyPr>
            <a:normAutofit fontScale="92500" lnSpcReduction="10000"/>
          </a:bodyPr>
          <a:lstStyle/>
          <a:p>
            <a:pPr marL="0" indent="0">
              <a:buNone/>
            </a:pPr>
            <a:r>
              <a:rPr lang="tr-TR" dirty="0"/>
              <a:t>-Bölümümüzde 9.sınıftan itibaren temel harita bilgisi, çizim uygulamaları, alet kullanımı, arazi ölçümleri ve bilgisayar üzerinden harita çizim faaliyetleri öğretilmektedir.</a:t>
            </a:r>
          </a:p>
          <a:p>
            <a:pPr marL="0" indent="0">
              <a:buNone/>
            </a:pPr>
            <a:endParaRPr lang="tr-TR" dirty="0"/>
          </a:p>
          <a:p>
            <a:pPr marL="0" indent="0">
              <a:buNone/>
            </a:pPr>
            <a:r>
              <a:rPr lang="tr-TR" dirty="0"/>
              <a:t>-Uygulama derslerini daha eğlenceli hale getirmek ve gerçek hayatta mesleğe uyarlamak için çoğunlukla okulumuz bahçesinde aletler ile yapılmaktadır. </a:t>
            </a:r>
          </a:p>
          <a:p>
            <a:pPr marL="0" indent="0">
              <a:buNone/>
            </a:pPr>
            <a:endParaRPr lang="tr-TR" dirty="0"/>
          </a:p>
          <a:p>
            <a:pPr marL="0" indent="0">
              <a:buNone/>
            </a:pPr>
            <a:r>
              <a:rPr lang="tr-TR" dirty="0"/>
              <a:t>-Bütün öğrencilerimizle daha fazla ilgilenmek ve öğrencinin jeodezik ölçme aletlerini bireysel kullanma becerilerini arttırmak amacıyla bölümümüzde öğrenci sayılarını sınırlı tutmaktayız. </a:t>
            </a:r>
          </a:p>
          <a:p>
            <a:pPr marL="0" indent="0">
              <a:buNone/>
            </a:pPr>
            <a:endParaRPr lang="tr-TR" dirty="0"/>
          </a:p>
          <a:p>
            <a:pPr marL="0" indent="0">
              <a:buNone/>
            </a:pPr>
            <a:r>
              <a:rPr lang="tr-TR" dirty="0"/>
              <a:t>-Öğrencilerimiz 12. sınıfa geldiklerinde 1 yıl süreyle haftanın 3 günü tam zamanlı staj çalışmalarını gerçekleştirmek için ilimizde bulunan Kadastro Müdürlüğü, Orman İşletmesi, Bilecik Belediyesi Fen İşleri ve İmar İşleri Birimleri, İl Özel İdaresi, Serbest Harita Kadastro Büroları ve Lisanslı Harita Kadastro Büroları(LİHKAB) gibi çeşitli kurumlarda staj görmektedir.</a:t>
            </a:r>
          </a:p>
        </p:txBody>
      </p:sp>
    </p:spTree>
    <p:extLst>
      <p:ext uri="{BB962C8B-B14F-4D97-AF65-F5344CB8AC3E}">
        <p14:creationId xmlns:p14="http://schemas.microsoft.com/office/powerpoint/2010/main" val="3379588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İyon</Template>
  <TotalTime>148</TotalTime>
  <Words>890</Words>
  <Application>Microsoft Macintosh PowerPoint</Application>
  <PresentationFormat>Geniş ekran</PresentationFormat>
  <Paragraphs>83</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AkayaKanadaka</vt:lpstr>
      <vt:lpstr>Century Gothic</vt:lpstr>
      <vt:lpstr>Wingdings 3</vt:lpstr>
      <vt:lpstr>İyon</vt:lpstr>
      <vt:lpstr>HARİTA KADASTRO BÖLÜMÜ</vt:lpstr>
      <vt:lpstr>Harita Kadastro Bölümünün Genel Özellikleri</vt:lpstr>
      <vt:lpstr>Harita Tapu Kadastro Tarihçesi</vt:lpstr>
      <vt:lpstr>Harita Kadastro Bölümü Nedir?</vt:lpstr>
      <vt:lpstr>Haritacı Kimdir? Neler yapar?</vt:lpstr>
      <vt:lpstr>HARİTA KADASTRO BÖLÜMÜNDEN MEZUN OLUNCA NE OLURUZ?</vt:lpstr>
      <vt:lpstr>MEZUN OLDUĞUMUZDA NERELERDE ÇALIŞABİLİRİZ?</vt:lpstr>
      <vt:lpstr>Bölümümüzde Okutulan Dersler </vt:lpstr>
      <vt:lpstr>Eğitim Programımız</vt:lpstr>
      <vt:lpstr>Bölümümüzde Kullanılan Aletler</vt:lpstr>
      <vt:lpstr>Bölümümüzde Kullanılan Aletler</vt:lpstr>
      <vt:lpstr>Yapılan Çalışmalar</vt:lpstr>
      <vt:lpstr>Yapılan Çalışmalar</vt:lpstr>
      <vt:lpstr>Neden Harita Kadastro Bölümünü Seçmelisin?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6</cp:revision>
  <dcterms:created xsi:type="dcterms:W3CDTF">2024-08-16T16:09:02Z</dcterms:created>
  <dcterms:modified xsi:type="dcterms:W3CDTF">2025-03-26T08:16:03Z</dcterms:modified>
</cp:coreProperties>
</file>